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Montserrat"/>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Montserrat-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4cfa1d8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4cfa1d8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428392ad9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428392ad9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428392ad9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428392ad9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8428392ad9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428392ad9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428392ad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428392ad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428392ad9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428392ad9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428392ad9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428392ad9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428392ad9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428392ad9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428392ad9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428392ad9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894" y="0"/>
            <a:ext cx="9142215" cy="5143501"/>
          </a:xfrm>
          <a:prstGeom prst="rect">
            <a:avLst/>
          </a:prstGeom>
          <a:noFill/>
          <a:ln>
            <a:noFill/>
          </a:ln>
        </p:spPr>
      </p:pic>
      <p:pic>
        <p:nvPicPr>
          <p:cNvPr id="55" name="Google Shape;55;p13"/>
          <p:cNvPicPr preferRelativeResize="0"/>
          <p:nvPr/>
        </p:nvPicPr>
        <p:blipFill>
          <a:blip r:embed="rId4">
            <a:alphaModFix/>
          </a:blip>
          <a:stretch>
            <a:fillRect/>
          </a:stretch>
        </p:blipFill>
        <p:spPr>
          <a:xfrm>
            <a:off x="121850" y="90975"/>
            <a:ext cx="2685673" cy="722699"/>
          </a:xfrm>
          <a:prstGeom prst="rect">
            <a:avLst/>
          </a:prstGeom>
          <a:noFill/>
          <a:ln>
            <a:noFill/>
          </a:ln>
        </p:spPr>
      </p:pic>
      <p:sp>
        <p:nvSpPr>
          <p:cNvPr id="56" name="Google Shape;56;p13"/>
          <p:cNvSpPr txBox="1"/>
          <p:nvPr/>
        </p:nvSpPr>
        <p:spPr>
          <a:xfrm>
            <a:off x="504475" y="1316025"/>
            <a:ext cx="3959100" cy="14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329000" y="1151550"/>
            <a:ext cx="3959100" cy="15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Montserrat"/>
                <a:ea typeface="Montserrat"/>
                <a:cs typeface="Montserrat"/>
                <a:sym typeface="Montserrat"/>
              </a:rPr>
              <a:t>Examples of Raw Data</a:t>
            </a:r>
            <a:endParaRPr sz="3600">
              <a:solidFill>
                <a:srgbClr val="FFFFFF"/>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0C3E"/>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519900" y="375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Incomplete Data </a:t>
            </a:r>
            <a:endParaRPr>
              <a:latin typeface="Raleway"/>
              <a:ea typeface="Raleway"/>
              <a:cs typeface="Raleway"/>
              <a:sym typeface="Raleway"/>
            </a:endParaRPr>
          </a:p>
        </p:txBody>
      </p:sp>
      <p:sp>
        <p:nvSpPr>
          <p:cNvPr id="63" name="Google Shape;63;p14"/>
          <p:cNvSpPr txBox="1"/>
          <p:nvPr>
            <p:ph idx="1" type="body"/>
          </p:nvPr>
        </p:nvSpPr>
        <p:spPr>
          <a:xfrm>
            <a:off x="519900" y="1200725"/>
            <a:ext cx="3444900" cy="354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Open Sans"/>
                <a:ea typeface="Open Sans"/>
                <a:cs typeface="Open Sans"/>
                <a:sym typeface="Open Sans"/>
              </a:rPr>
              <a:t>Before Cleaning</a:t>
            </a:r>
            <a:endParaRPr>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1200"/>
              </a:spcBef>
              <a:spcAft>
                <a:spcPts val="0"/>
              </a:spcAft>
              <a:buNone/>
            </a:pPr>
            <a:r>
              <a:rPr lang="en" sz="1100">
                <a:solidFill>
                  <a:srgbClr val="FFFFFF"/>
                </a:solidFill>
                <a:latin typeface="Open Sans"/>
                <a:ea typeface="Open Sans"/>
                <a:cs typeface="Open Sans"/>
                <a:sym typeface="Open Sans"/>
              </a:rPr>
              <a:t>In this example, there a null values instead of Middle Initials. </a:t>
            </a:r>
            <a:r>
              <a:rPr b="1" lang="en" sz="1100">
                <a:solidFill>
                  <a:srgbClr val="FFFFFF"/>
                </a:solidFill>
                <a:latin typeface="Open Sans"/>
                <a:ea typeface="Open Sans"/>
                <a:cs typeface="Open Sans"/>
                <a:sym typeface="Open Sans"/>
              </a:rPr>
              <a:t>Null values </a:t>
            </a:r>
            <a:r>
              <a:rPr lang="en" sz="1100">
                <a:solidFill>
                  <a:srgbClr val="FFFFFF"/>
                </a:solidFill>
                <a:latin typeface="Open Sans"/>
                <a:ea typeface="Open Sans"/>
                <a:cs typeface="Open Sans"/>
                <a:sym typeface="Open Sans"/>
              </a:rPr>
              <a:t>are placeholders to signify missing or unknown values. Oftentimes, null values can present issues in data analysis and visualizations. Therefore, it is important to have a standardized way of taking care of these values.</a:t>
            </a:r>
            <a:endParaRPr sz="1100">
              <a:solidFill>
                <a:srgbClr val="FFFFFF"/>
              </a:solidFill>
              <a:latin typeface="Open Sans"/>
              <a:ea typeface="Open Sans"/>
              <a:cs typeface="Open Sans"/>
              <a:sym typeface="Open Sans"/>
            </a:endParaRPr>
          </a:p>
          <a:p>
            <a:pPr indent="0" lvl="0" marL="0" rtl="0" algn="l">
              <a:lnSpc>
                <a:spcPct val="100000"/>
              </a:lnSpc>
              <a:spcBef>
                <a:spcPts val="120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1600"/>
              </a:spcAft>
              <a:buNone/>
            </a:pPr>
            <a:r>
              <a:t/>
            </a:r>
            <a:endParaRPr/>
          </a:p>
        </p:txBody>
      </p:sp>
      <p:pic>
        <p:nvPicPr>
          <p:cNvPr id="64" name="Google Shape;64;p14"/>
          <p:cNvPicPr preferRelativeResize="0"/>
          <p:nvPr/>
        </p:nvPicPr>
        <p:blipFill>
          <a:blip r:embed="rId3">
            <a:alphaModFix/>
          </a:blip>
          <a:stretch>
            <a:fillRect/>
          </a:stretch>
        </p:blipFill>
        <p:spPr>
          <a:xfrm>
            <a:off x="4572000" y="1200713"/>
            <a:ext cx="4267199" cy="2742070"/>
          </a:xfrm>
          <a:prstGeom prst="rect">
            <a:avLst/>
          </a:prstGeom>
          <a:noFill/>
          <a:ln>
            <a:noFill/>
          </a:ln>
        </p:spPr>
      </p:pic>
      <p:pic>
        <p:nvPicPr>
          <p:cNvPr id="65" name="Google Shape;65;p14"/>
          <p:cNvPicPr preferRelativeResize="0"/>
          <p:nvPr/>
        </p:nvPicPr>
        <p:blipFill>
          <a:blip r:embed="rId4">
            <a:alphaModFix/>
          </a:blip>
          <a:stretch>
            <a:fillRect/>
          </a:stretch>
        </p:blipFill>
        <p:spPr>
          <a:xfrm>
            <a:off x="8167401" y="203810"/>
            <a:ext cx="661875" cy="662664"/>
          </a:xfrm>
          <a:prstGeom prst="rect">
            <a:avLst/>
          </a:prstGeom>
          <a:noFill/>
          <a:ln>
            <a:noFill/>
          </a:ln>
        </p:spPr>
      </p:pic>
      <p:pic>
        <p:nvPicPr>
          <p:cNvPr id="66" name="Google Shape;66;p14"/>
          <p:cNvPicPr preferRelativeResize="0"/>
          <p:nvPr/>
        </p:nvPicPr>
        <p:blipFill>
          <a:blip r:embed="rId5">
            <a:alphaModFix amt="90000"/>
          </a:blip>
          <a:stretch>
            <a:fillRect/>
          </a:stretch>
        </p:blipFill>
        <p:spPr>
          <a:xfrm>
            <a:off x="8271027" y="4310100"/>
            <a:ext cx="1297973" cy="1283050"/>
          </a:xfrm>
          <a:prstGeom prst="rect">
            <a:avLst/>
          </a:prstGeom>
          <a:noFill/>
          <a:ln>
            <a:noFill/>
          </a:ln>
        </p:spPr>
      </p:pic>
      <p:pic>
        <p:nvPicPr>
          <p:cNvPr id="67" name="Google Shape;67;p14"/>
          <p:cNvPicPr preferRelativeResize="0"/>
          <p:nvPr/>
        </p:nvPicPr>
        <p:blipFill>
          <a:blip r:embed="rId6">
            <a:alphaModFix/>
          </a:blip>
          <a:stretch>
            <a:fillRect/>
          </a:stretch>
        </p:blipFill>
        <p:spPr>
          <a:xfrm>
            <a:off x="186425" y="153550"/>
            <a:ext cx="661877" cy="860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0C3E"/>
        </a:solidFill>
      </p:bgPr>
    </p:bg>
    <p:spTree>
      <p:nvGrpSpPr>
        <p:cNvPr id="71" name="Shape 71"/>
        <p:cNvGrpSpPr/>
        <p:nvPr/>
      </p:nvGrpSpPr>
      <p:grpSpPr>
        <a:xfrm>
          <a:off x="0" y="0"/>
          <a:ext cx="0" cy="0"/>
          <a:chOff x="0" y="0"/>
          <a:chExt cx="0" cy="0"/>
        </a:xfrm>
      </p:grpSpPr>
      <p:sp>
        <p:nvSpPr>
          <p:cNvPr id="72" name="Google Shape;72;p15"/>
          <p:cNvSpPr txBox="1"/>
          <p:nvPr>
            <p:ph type="title"/>
          </p:nvPr>
        </p:nvSpPr>
        <p:spPr>
          <a:xfrm>
            <a:off x="519900" y="375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Incomplete Data </a:t>
            </a:r>
            <a:endParaRPr>
              <a:latin typeface="Raleway"/>
              <a:ea typeface="Raleway"/>
              <a:cs typeface="Raleway"/>
              <a:sym typeface="Raleway"/>
            </a:endParaRPr>
          </a:p>
        </p:txBody>
      </p:sp>
      <p:sp>
        <p:nvSpPr>
          <p:cNvPr id="73" name="Google Shape;73;p15"/>
          <p:cNvSpPr txBox="1"/>
          <p:nvPr>
            <p:ph idx="1" type="body"/>
          </p:nvPr>
        </p:nvSpPr>
        <p:spPr>
          <a:xfrm>
            <a:off x="519900" y="1200725"/>
            <a:ext cx="3444900" cy="354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Open Sans"/>
                <a:ea typeface="Open Sans"/>
                <a:cs typeface="Open Sans"/>
                <a:sym typeface="Open Sans"/>
              </a:rPr>
              <a:t>After</a:t>
            </a:r>
            <a:r>
              <a:rPr lang="en">
                <a:solidFill>
                  <a:schemeClr val="dk1"/>
                </a:solidFill>
                <a:latin typeface="Open Sans"/>
                <a:ea typeface="Open Sans"/>
                <a:cs typeface="Open Sans"/>
                <a:sym typeface="Open Sans"/>
              </a:rPr>
              <a:t> Cleaning</a:t>
            </a:r>
            <a:endParaRPr>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1200"/>
              </a:spcBef>
              <a:spcAft>
                <a:spcPts val="0"/>
              </a:spcAft>
              <a:buNone/>
            </a:pPr>
            <a:r>
              <a:rPr lang="en" sz="1100">
                <a:solidFill>
                  <a:srgbClr val="FFFFFF"/>
                </a:solidFill>
                <a:latin typeface="Open Sans"/>
                <a:ea typeface="Open Sans"/>
                <a:cs typeface="Open Sans"/>
                <a:sym typeface="Open Sans"/>
              </a:rPr>
              <a:t>In this case, we decided to replace all null values for blank spaces. Therefore, when the names are processed, it will not include "Null" as the middle initial.</a:t>
            </a:r>
            <a:endParaRPr sz="1100">
              <a:solidFill>
                <a:srgbClr val="FFFFFF"/>
              </a:solidFill>
              <a:latin typeface="Open Sans"/>
              <a:ea typeface="Open Sans"/>
              <a:cs typeface="Open Sans"/>
              <a:sym typeface="Open Sans"/>
            </a:endParaRPr>
          </a:p>
          <a:p>
            <a:pPr indent="0" lvl="0" marL="0" rtl="0" algn="l">
              <a:spcBef>
                <a:spcPts val="1200"/>
              </a:spcBef>
              <a:spcAft>
                <a:spcPts val="0"/>
              </a:spcAft>
              <a:buNone/>
            </a:pPr>
            <a:r>
              <a:t/>
            </a:r>
            <a:endParaRPr sz="1100">
              <a:solidFill>
                <a:srgbClr val="FFFFFF"/>
              </a:solidFill>
              <a:latin typeface="Open Sans"/>
              <a:ea typeface="Open Sans"/>
              <a:cs typeface="Open Sans"/>
              <a:sym typeface="Open Sans"/>
            </a:endParaRPr>
          </a:p>
          <a:p>
            <a:pPr indent="0" lvl="0" marL="0" rtl="0" algn="l">
              <a:lnSpc>
                <a:spcPct val="100000"/>
              </a:lnSpc>
              <a:spcBef>
                <a:spcPts val="120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1600"/>
              </a:spcAft>
              <a:buNone/>
            </a:pPr>
            <a:r>
              <a:t/>
            </a:r>
            <a:endParaRPr/>
          </a:p>
        </p:txBody>
      </p:sp>
      <p:pic>
        <p:nvPicPr>
          <p:cNvPr id="74" name="Google Shape;74;p15"/>
          <p:cNvPicPr preferRelativeResize="0"/>
          <p:nvPr/>
        </p:nvPicPr>
        <p:blipFill rotWithShape="1">
          <a:blip r:embed="rId3">
            <a:alphaModFix/>
          </a:blip>
          <a:srcRect b="19" l="0" r="0" t="19"/>
          <a:stretch/>
        </p:blipFill>
        <p:spPr>
          <a:xfrm>
            <a:off x="4572000" y="1200713"/>
            <a:ext cx="4267199" cy="2742070"/>
          </a:xfrm>
          <a:prstGeom prst="rect">
            <a:avLst/>
          </a:prstGeom>
          <a:noFill/>
          <a:ln>
            <a:noFill/>
          </a:ln>
        </p:spPr>
      </p:pic>
      <p:pic>
        <p:nvPicPr>
          <p:cNvPr id="75" name="Google Shape;75;p15"/>
          <p:cNvPicPr preferRelativeResize="0"/>
          <p:nvPr/>
        </p:nvPicPr>
        <p:blipFill>
          <a:blip r:embed="rId4">
            <a:alphaModFix/>
          </a:blip>
          <a:stretch>
            <a:fillRect/>
          </a:stretch>
        </p:blipFill>
        <p:spPr>
          <a:xfrm>
            <a:off x="8167401" y="203810"/>
            <a:ext cx="661875" cy="662664"/>
          </a:xfrm>
          <a:prstGeom prst="rect">
            <a:avLst/>
          </a:prstGeom>
          <a:noFill/>
          <a:ln>
            <a:noFill/>
          </a:ln>
        </p:spPr>
      </p:pic>
      <p:pic>
        <p:nvPicPr>
          <p:cNvPr id="76" name="Google Shape;76;p15"/>
          <p:cNvPicPr preferRelativeResize="0"/>
          <p:nvPr/>
        </p:nvPicPr>
        <p:blipFill>
          <a:blip r:embed="rId5">
            <a:alphaModFix amt="90000"/>
          </a:blip>
          <a:stretch>
            <a:fillRect/>
          </a:stretch>
        </p:blipFill>
        <p:spPr>
          <a:xfrm>
            <a:off x="8271027" y="4310100"/>
            <a:ext cx="1297973" cy="1283050"/>
          </a:xfrm>
          <a:prstGeom prst="rect">
            <a:avLst/>
          </a:prstGeom>
          <a:noFill/>
          <a:ln>
            <a:noFill/>
          </a:ln>
        </p:spPr>
      </p:pic>
      <p:pic>
        <p:nvPicPr>
          <p:cNvPr id="77" name="Google Shape;77;p15"/>
          <p:cNvPicPr preferRelativeResize="0"/>
          <p:nvPr/>
        </p:nvPicPr>
        <p:blipFill>
          <a:blip r:embed="rId6">
            <a:alphaModFix/>
          </a:blip>
          <a:stretch>
            <a:fillRect/>
          </a:stretch>
        </p:blipFill>
        <p:spPr>
          <a:xfrm>
            <a:off x="186425" y="153550"/>
            <a:ext cx="661877" cy="860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3355"/>
        </a:solidFill>
      </p:bgPr>
    </p:bg>
    <p:spTree>
      <p:nvGrpSpPr>
        <p:cNvPr id="81" name="Shape 81"/>
        <p:cNvGrpSpPr/>
        <p:nvPr/>
      </p:nvGrpSpPr>
      <p:grpSpPr>
        <a:xfrm>
          <a:off x="0" y="0"/>
          <a:ext cx="0" cy="0"/>
          <a:chOff x="0" y="0"/>
          <a:chExt cx="0" cy="0"/>
        </a:xfrm>
      </p:grpSpPr>
      <p:sp>
        <p:nvSpPr>
          <p:cNvPr id="82" name="Google Shape;82;p16"/>
          <p:cNvSpPr txBox="1"/>
          <p:nvPr>
            <p:ph type="title"/>
          </p:nvPr>
        </p:nvSpPr>
        <p:spPr>
          <a:xfrm>
            <a:off x="519900" y="441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Duplicate</a:t>
            </a:r>
            <a:r>
              <a:rPr lang="en">
                <a:latin typeface="Raleway"/>
                <a:ea typeface="Raleway"/>
                <a:cs typeface="Raleway"/>
                <a:sym typeface="Raleway"/>
              </a:rPr>
              <a:t> Data </a:t>
            </a:r>
            <a:endParaRPr>
              <a:latin typeface="Raleway"/>
              <a:ea typeface="Raleway"/>
              <a:cs typeface="Raleway"/>
              <a:sym typeface="Raleway"/>
            </a:endParaRPr>
          </a:p>
        </p:txBody>
      </p:sp>
      <p:sp>
        <p:nvSpPr>
          <p:cNvPr id="83" name="Google Shape;83;p16"/>
          <p:cNvSpPr txBox="1"/>
          <p:nvPr>
            <p:ph idx="1" type="body"/>
          </p:nvPr>
        </p:nvSpPr>
        <p:spPr>
          <a:xfrm>
            <a:off x="519900" y="1200725"/>
            <a:ext cx="3444900" cy="354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Open Sans"/>
                <a:ea typeface="Open Sans"/>
                <a:cs typeface="Open Sans"/>
                <a:sym typeface="Open Sans"/>
              </a:rPr>
              <a:t>Before Cleaning</a:t>
            </a:r>
            <a:endParaRPr>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1200"/>
              </a:spcBef>
              <a:spcAft>
                <a:spcPts val="0"/>
              </a:spcAft>
              <a:buNone/>
            </a:pPr>
            <a:r>
              <a:rPr lang="en" sz="1100">
                <a:solidFill>
                  <a:srgbClr val="FFFFFF"/>
                </a:solidFill>
                <a:latin typeface="Open Sans"/>
                <a:ea typeface="Open Sans"/>
                <a:cs typeface="Open Sans"/>
                <a:sym typeface="Open Sans"/>
              </a:rPr>
              <a:t>In this example, it appears that there are four entries for the same person. However, this is an assumption that may not be true. It is possible that there are four JohnnyOs living at 3465 S Morgan St. Therefore, it is important to check your data sources and collection methods before potential deletion.</a:t>
            </a:r>
            <a:endParaRPr sz="1100">
              <a:solidFill>
                <a:srgbClr val="FFFFFF"/>
              </a:solidFill>
              <a:latin typeface="Open Sans"/>
              <a:ea typeface="Open Sans"/>
              <a:cs typeface="Open Sans"/>
              <a:sym typeface="Open Sans"/>
            </a:endParaRPr>
          </a:p>
          <a:p>
            <a:pPr indent="0" lvl="0" marL="0" rtl="0" algn="l">
              <a:spcBef>
                <a:spcPts val="1200"/>
              </a:spcBef>
              <a:spcAft>
                <a:spcPts val="0"/>
              </a:spcAft>
              <a:buNone/>
            </a:pPr>
            <a:r>
              <a:t/>
            </a:r>
            <a:endParaRPr sz="1100">
              <a:solidFill>
                <a:srgbClr val="FFFFFF"/>
              </a:solidFill>
              <a:latin typeface="Open Sans"/>
              <a:ea typeface="Open Sans"/>
              <a:cs typeface="Open Sans"/>
              <a:sym typeface="Open Sans"/>
            </a:endParaRPr>
          </a:p>
          <a:p>
            <a:pPr indent="0" lvl="0" marL="0" rtl="0" algn="l">
              <a:lnSpc>
                <a:spcPct val="100000"/>
              </a:lnSpc>
              <a:spcBef>
                <a:spcPts val="120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1600"/>
              </a:spcAft>
              <a:buNone/>
            </a:pPr>
            <a:r>
              <a:t/>
            </a:r>
            <a:endParaRPr/>
          </a:p>
        </p:txBody>
      </p:sp>
      <p:pic>
        <p:nvPicPr>
          <p:cNvPr id="84" name="Google Shape;84;p16"/>
          <p:cNvPicPr preferRelativeResize="0"/>
          <p:nvPr/>
        </p:nvPicPr>
        <p:blipFill>
          <a:blip r:embed="rId3">
            <a:alphaModFix/>
          </a:blip>
          <a:stretch>
            <a:fillRect/>
          </a:stretch>
        </p:blipFill>
        <p:spPr>
          <a:xfrm>
            <a:off x="4802575" y="1666875"/>
            <a:ext cx="3638550" cy="1809750"/>
          </a:xfrm>
          <a:prstGeom prst="rect">
            <a:avLst/>
          </a:prstGeom>
          <a:noFill/>
          <a:ln>
            <a:noFill/>
          </a:ln>
        </p:spPr>
      </p:pic>
      <p:pic>
        <p:nvPicPr>
          <p:cNvPr id="85" name="Google Shape;85;p16"/>
          <p:cNvPicPr preferRelativeResize="0"/>
          <p:nvPr/>
        </p:nvPicPr>
        <p:blipFill>
          <a:blip r:embed="rId4">
            <a:alphaModFix/>
          </a:blip>
          <a:stretch>
            <a:fillRect/>
          </a:stretch>
        </p:blipFill>
        <p:spPr>
          <a:xfrm>
            <a:off x="8167401" y="203810"/>
            <a:ext cx="661875" cy="662664"/>
          </a:xfrm>
          <a:prstGeom prst="rect">
            <a:avLst/>
          </a:prstGeom>
          <a:noFill/>
          <a:ln>
            <a:noFill/>
          </a:ln>
        </p:spPr>
      </p:pic>
      <p:pic>
        <p:nvPicPr>
          <p:cNvPr id="86" name="Google Shape;86;p16"/>
          <p:cNvPicPr preferRelativeResize="0"/>
          <p:nvPr/>
        </p:nvPicPr>
        <p:blipFill>
          <a:blip r:embed="rId5">
            <a:alphaModFix amt="90000"/>
          </a:blip>
          <a:stretch>
            <a:fillRect/>
          </a:stretch>
        </p:blipFill>
        <p:spPr>
          <a:xfrm>
            <a:off x="8271027" y="4310100"/>
            <a:ext cx="1297973" cy="1283050"/>
          </a:xfrm>
          <a:prstGeom prst="rect">
            <a:avLst/>
          </a:prstGeom>
          <a:noFill/>
          <a:ln>
            <a:noFill/>
          </a:ln>
        </p:spPr>
      </p:pic>
      <p:pic>
        <p:nvPicPr>
          <p:cNvPr id="87" name="Google Shape;87;p16"/>
          <p:cNvPicPr preferRelativeResize="0"/>
          <p:nvPr/>
        </p:nvPicPr>
        <p:blipFill>
          <a:blip r:embed="rId6">
            <a:alphaModFix/>
          </a:blip>
          <a:stretch>
            <a:fillRect/>
          </a:stretch>
        </p:blipFill>
        <p:spPr>
          <a:xfrm>
            <a:off x="186425" y="153550"/>
            <a:ext cx="661877" cy="860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3355"/>
        </a:solidFill>
      </p:bgPr>
    </p:bg>
    <p:spTree>
      <p:nvGrpSpPr>
        <p:cNvPr id="91" name="Shape 91"/>
        <p:cNvGrpSpPr/>
        <p:nvPr/>
      </p:nvGrpSpPr>
      <p:grpSpPr>
        <a:xfrm>
          <a:off x="0" y="0"/>
          <a:ext cx="0" cy="0"/>
          <a:chOff x="0" y="0"/>
          <a:chExt cx="0" cy="0"/>
        </a:xfrm>
      </p:grpSpPr>
      <p:sp>
        <p:nvSpPr>
          <p:cNvPr id="92" name="Google Shape;92;p17"/>
          <p:cNvSpPr txBox="1"/>
          <p:nvPr>
            <p:ph type="title"/>
          </p:nvPr>
        </p:nvSpPr>
        <p:spPr>
          <a:xfrm>
            <a:off x="519900" y="441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Duplicate</a:t>
            </a:r>
            <a:r>
              <a:rPr lang="en">
                <a:latin typeface="Raleway"/>
                <a:ea typeface="Raleway"/>
                <a:cs typeface="Raleway"/>
                <a:sym typeface="Raleway"/>
              </a:rPr>
              <a:t> Data </a:t>
            </a:r>
            <a:endParaRPr>
              <a:latin typeface="Raleway"/>
              <a:ea typeface="Raleway"/>
              <a:cs typeface="Raleway"/>
              <a:sym typeface="Raleway"/>
            </a:endParaRPr>
          </a:p>
        </p:txBody>
      </p:sp>
      <p:sp>
        <p:nvSpPr>
          <p:cNvPr id="93" name="Google Shape;93;p17"/>
          <p:cNvSpPr txBox="1"/>
          <p:nvPr>
            <p:ph idx="1" type="body"/>
          </p:nvPr>
        </p:nvSpPr>
        <p:spPr>
          <a:xfrm>
            <a:off x="519900" y="1200725"/>
            <a:ext cx="3444900" cy="354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Open Sans"/>
                <a:ea typeface="Open Sans"/>
                <a:cs typeface="Open Sans"/>
                <a:sym typeface="Open Sans"/>
              </a:rPr>
              <a:t>After Cleaning</a:t>
            </a:r>
            <a:endParaRPr>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1200"/>
              </a:spcBef>
              <a:spcAft>
                <a:spcPts val="0"/>
              </a:spcAft>
              <a:buNone/>
            </a:pPr>
            <a:r>
              <a:rPr lang="en" sz="1100">
                <a:solidFill>
                  <a:srgbClr val="FFFFFF"/>
                </a:solidFill>
                <a:latin typeface="Open Sans"/>
                <a:ea typeface="Open Sans"/>
                <a:cs typeface="Open Sans"/>
                <a:sym typeface="Open Sans"/>
              </a:rPr>
              <a:t>After determining these were duplicate entries, then we safely deleted extraneous entries. Now, there is only one John Veliotis Sr. at 3465 S Morgan St. in our data.</a:t>
            </a:r>
            <a:endParaRPr sz="1100">
              <a:solidFill>
                <a:srgbClr val="FFFFFF"/>
              </a:solidFill>
              <a:latin typeface="Open Sans"/>
              <a:ea typeface="Open Sans"/>
              <a:cs typeface="Open Sans"/>
              <a:sym typeface="Open Sans"/>
            </a:endParaRPr>
          </a:p>
          <a:p>
            <a:pPr indent="0" lvl="0" marL="0" rtl="0" algn="l">
              <a:spcBef>
                <a:spcPts val="1200"/>
              </a:spcBef>
              <a:spcAft>
                <a:spcPts val="0"/>
              </a:spcAft>
              <a:buNone/>
            </a:pPr>
            <a:r>
              <a:t/>
            </a:r>
            <a:endParaRPr sz="1100">
              <a:solidFill>
                <a:srgbClr val="FFFFFF"/>
              </a:solidFill>
              <a:latin typeface="Open Sans"/>
              <a:ea typeface="Open Sans"/>
              <a:cs typeface="Open Sans"/>
              <a:sym typeface="Open Sans"/>
            </a:endParaRPr>
          </a:p>
          <a:p>
            <a:pPr indent="0" lvl="0" marL="0" rtl="0" algn="l">
              <a:spcBef>
                <a:spcPts val="1200"/>
              </a:spcBef>
              <a:spcAft>
                <a:spcPts val="0"/>
              </a:spcAft>
              <a:buNone/>
            </a:pPr>
            <a:r>
              <a:t/>
            </a:r>
            <a:endParaRPr sz="1100">
              <a:solidFill>
                <a:srgbClr val="FFFFFF"/>
              </a:solidFill>
              <a:latin typeface="Open Sans"/>
              <a:ea typeface="Open Sans"/>
              <a:cs typeface="Open Sans"/>
              <a:sym typeface="Open Sans"/>
            </a:endParaRPr>
          </a:p>
          <a:p>
            <a:pPr indent="0" lvl="0" marL="0" rtl="0" algn="l">
              <a:lnSpc>
                <a:spcPct val="100000"/>
              </a:lnSpc>
              <a:spcBef>
                <a:spcPts val="120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1600"/>
              </a:spcAft>
              <a:buNone/>
            </a:pPr>
            <a:r>
              <a:t/>
            </a:r>
            <a:endParaRPr/>
          </a:p>
        </p:txBody>
      </p:sp>
      <p:pic>
        <p:nvPicPr>
          <p:cNvPr id="94" name="Google Shape;94;p17"/>
          <p:cNvPicPr preferRelativeResize="0"/>
          <p:nvPr/>
        </p:nvPicPr>
        <p:blipFill>
          <a:blip r:embed="rId3">
            <a:alphaModFix/>
          </a:blip>
          <a:stretch>
            <a:fillRect/>
          </a:stretch>
        </p:blipFill>
        <p:spPr>
          <a:xfrm>
            <a:off x="4655075" y="1612600"/>
            <a:ext cx="3924300" cy="1276350"/>
          </a:xfrm>
          <a:prstGeom prst="rect">
            <a:avLst/>
          </a:prstGeom>
          <a:noFill/>
          <a:ln>
            <a:noFill/>
          </a:ln>
        </p:spPr>
      </p:pic>
      <p:pic>
        <p:nvPicPr>
          <p:cNvPr id="95" name="Google Shape;95;p17"/>
          <p:cNvPicPr preferRelativeResize="0"/>
          <p:nvPr/>
        </p:nvPicPr>
        <p:blipFill>
          <a:blip r:embed="rId4">
            <a:alphaModFix/>
          </a:blip>
          <a:stretch>
            <a:fillRect/>
          </a:stretch>
        </p:blipFill>
        <p:spPr>
          <a:xfrm>
            <a:off x="8167401" y="203810"/>
            <a:ext cx="661875" cy="662664"/>
          </a:xfrm>
          <a:prstGeom prst="rect">
            <a:avLst/>
          </a:prstGeom>
          <a:noFill/>
          <a:ln>
            <a:noFill/>
          </a:ln>
        </p:spPr>
      </p:pic>
      <p:pic>
        <p:nvPicPr>
          <p:cNvPr id="96" name="Google Shape;96;p17"/>
          <p:cNvPicPr preferRelativeResize="0"/>
          <p:nvPr/>
        </p:nvPicPr>
        <p:blipFill>
          <a:blip r:embed="rId5">
            <a:alphaModFix amt="90000"/>
          </a:blip>
          <a:stretch>
            <a:fillRect/>
          </a:stretch>
        </p:blipFill>
        <p:spPr>
          <a:xfrm>
            <a:off x="8271027" y="4310100"/>
            <a:ext cx="1297973" cy="1283050"/>
          </a:xfrm>
          <a:prstGeom prst="rect">
            <a:avLst/>
          </a:prstGeom>
          <a:noFill/>
          <a:ln>
            <a:noFill/>
          </a:ln>
        </p:spPr>
      </p:pic>
      <p:pic>
        <p:nvPicPr>
          <p:cNvPr id="97" name="Google Shape;97;p17"/>
          <p:cNvPicPr preferRelativeResize="0"/>
          <p:nvPr/>
        </p:nvPicPr>
        <p:blipFill>
          <a:blip r:embed="rId6">
            <a:alphaModFix/>
          </a:blip>
          <a:stretch>
            <a:fillRect/>
          </a:stretch>
        </p:blipFill>
        <p:spPr>
          <a:xfrm>
            <a:off x="186425" y="153550"/>
            <a:ext cx="661877" cy="860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0C3E"/>
        </a:solidFill>
      </p:bgPr>
    </p:bg>
    <p:spTree>
      <p:nvGrpSpPr>
        <p:cNvPr id="101" name="Shape 101"/>
        <p:cNvGrpSpPr/>
        <p:nvPr/>
      </p:nvGrpSpPr>
      <p:grpSpPr>
        <a:xfrm>
          <a:off x="0" y="0"/>
          <a:ext cx="0" cy="0"/>
          <a:chOff x="0" y="0"/>
          <a:chExt cx="0" cy="0"/>
        </a:xfrm>
      </p:grpSpPr>
      <p:sp>
        <p:nvSpPr>
          <p:cNvPr id="102" name="Google Shape;102;p18"/>
          <p:cNvSpPr txBox="1"/>
          <p:nvPr>
            <p:ph type="title"/>
          </p:nvPr>
        </p:nvSpPr>
        <p:spPr>
          <a:xfrm>
            <a:off x="519900" y="441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Incorrect</a:t>
            </a:r>
            <a:r>
              <a:rPr lang="en">
                <a:latin typeface="Raleway"/>
                <a:ea typeface="Raleway"/>
                <a:cs typeface="Raleway"/>
                <a:sym typeface="Raleway"/>
              </a:rPr>
              <a:t> Data </a:t>
            </a:r>
            <a:endParaRPr>
              <a:latin typeface="Raleway"/>
              <a:ea typeface="Raleway"/>
              <a:cs typeface="Raleway"/>
              <a:sym typeface="Raleway"/>
            </a:endParaRPr>
          </a:p>
        </p:txBody>
      </p:sp>
      <p:sp>
        <p:nvSpPr>
          <p:cNvPr id="103" name="Google Shape;103;p18"/>
          <p:cNvSpPr txBox="1"/>
          <p:nvPr>
            <p:ph idx="1" type="body"/>
          </p:nvPr>
        </p:nvSpPr>
        <p:spPr>
          <a:xfrm>
            <a:off x="519900" y="1200725"/>
            <a:ext cx="3444900" cy="354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Open Sans"/>
                <a:ea typeface="Open Sans"/>
                <a:cs typeface="Open Sans"/>
                <a:sym typeface="Open Sans"/>
              </a:rPr>
              <a:t>Before Cleaning</a:t>
            </a:r>
            <a:endParaRPr>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1200"/>
              </a:spcBef>
              <a:spcAft>
                <a:spcPts val="0"/>
              </a:spcAft>
              <a:buNone/>
            </a:pPr>
            <a:r>
              <a:rPr lang="en" sz="1100">
                <a:solidFill>
                  <a:srgbClr val="FFFFFF"/>
                </a:solidFill>
                <a:latin typeface="Open Sans"/>
                <a:ea typeface="Open Sans"/>
                <a:cs typeface="Open Sans"/>
                <a:sym typeface="Open Sans"/>
              </a:rPr>
              <a:t>In this example, we have an extreme outlier. In row 6, a female respondent is listed to be 6 inches tall. We can make a set a standard and assume that this is incorrect. Therefore, we need to determine how to deal with this outlier. Do we remove it? Do we re-survey the participant?</a:t>
            </a:r>
            <a:endParaRPr sz="1100">
              <a:solidFill>
                <a:srgbClr val="FFFFFF"/>
              </a:solidFill>
              <a:latin typeface="Open Sans"/>
              <a:ea typeface="Open Sans"/>
              <a:cs typeface="Open Sans"/>
              <a:sym typeface="Open Sans"/>
            </a:endParaRPr>
          </a:p>
          <a:p>
            <a:pPr indent="0" lvl="0" marL="0" rtl="0" algn="l">
              <a:spcBef>
                <a:spcPts val="1200"/>
              </a:spcBef>
              <a:spcAft>
                <a:spcPts val="0"/>
              </a:spcAft>
              <a:buNone/>
            </a:pPr>
            <a:r>
              <a:t/>
            </a:r>
            <a:endParaRPr sz="1100">
              <a:solidFill>
                <a:srgbClr val="FFFFFF"/>
              </a:solidFill>
              <a:latin typeface="Open Sans"/>
              <a:ea typeface="Open Sans"/>
              <a:cs typeface="Open Sans"/>
              <a:sym typeface="Open Sans"/>
            </a:endParaRPr>
          </a:p>
          <a:p>
            <a:pPr indent="0" lvl="0" marL="0" rtl="0" algn="l">
              <a:lnSpc>
                <a:spcPct val="100000"/>
              </a:lnSpc>
              <a:spcBef>
                <a:spcPts val="120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1600"/>
              </a:spcAft>
              <a:buNone/>
            </a:pPr>
            <a:r>
              <a:t/>
            </a:r>
            <a:endParaRPr/>
          </a:p>
        </p:txBody>
      </p:sp>
      <p:pic>
        <p:nvPicPr>
          <p:cNvPr id="104" name="Google Shape;104;p18"/>
          <p:cNvPicPr preferRelativeResize="0"/>
          <p:nvPr/>
        </p:nvPicPr>
        <p:blipFill>
          <a:blip r:embed="rId3">
            <a:alphaModFix/>
          </a:blip>
          <a:stretch>
            <a:fillRect/>
          </a:stretch>
        </p:blipFill>
        <p:spPr>
          <a:xfrm>
            <a:off x="4987300" y="866475"/>
            <a:ext cx="3180100" cy="2968100"/>
          </a:xfrm>
          <a:prstGeom prst="rect">
            <a:avLst/>
          </a:prstGeom>
          <a:noFill/>
          <a:ln>
            <a:noFill/>
          </a:ln>
        </p:spPr>
      </p:pic>
      <p:pic>
        <p:nvPicPr>
          <p:cNvPr id="105" name="Google Shape;105;p18"/>
          <p:cNvPicPr preferRelativeResize="0"/>
          <p:nvPr/>
        </p:nvPicPr>
        <p:blipFill>
          <a:blip r:embed="rId4">
            <a:alphaModFix/>
          </a:blip>
          <a:stretch>
            <a:fillRect/>
          </a:stretch>
        </p:blipFill>
        <p:spPr>
          <a:xfrm>
            <a:off x="8167401" y="203810"/>
            <a:ext cx="661875" cy="662664"/>
          </a:xfrm>
          <a:prstGeom prst="rect">
            <a:avLst/>
          </a:prstGeom>
          <a:noFill/>
          <a:ln>
            <a:noFill/>
          </a:ln>
        </p:spPr>
      </p:pic>
      <p:pic>
        <p:nvPicPr>
          <p:cNvPr id="106" name="Google Shape;106;p18"/>
          <p:cNvPicPr preferRelativeResize="0"/>
          <p:nvPr/>
        </p:nvPicPr>
        <p:blipFill>
          <a:blip r:embed="rId5">
            <a:alphaModFix amt="90000"/>
          </a:blip>
          <a:stretch>
            <a:fillRect/>
          </a:stretch>
        </p:blipFill>
        <p:spPr>
          <a:xfrm>
            <a:off x="8271027" y="4310100"/>
            <a:ext cx="1297973" cy="1283050"/>
          </a:xfrm>
          <a:prstGeom prst="rect">
            <a:avLst/>
          </a:prstGeom>
          <a:noFill/>
          <a:ln>
            <a:noFill/>
          </a:ln>
        </p:spPr>
      </p:pic>
      <p:pic>
        <p:nvPicPr>
          <p:cNvPr id="107" name="Google Shape;107;p18"/>
          <p:cNvPicPr preferRelativeResize="0"/>
          <p:nvPr/>
        </p:nvPicPr>
        <p:blipFill>
          <a:blip r:embed="rId6">
            <a:alphaModFix/>
          </a:blip>
          <a:stretch>
            <a:fillRect/>
          </a:stretch>
        </p:blipFill>
        <p:spPr>
          <a:xfrm>
            <a:off x="186425" y="153550"/>
            <a:ext cx="661877" cy="860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0C3E"/>
        </a:solidFill>
      </p:bgPr>
    </p:bg>
    <p:spTree>
      <p:nvGrpSpPr>
        <p:cNvPr id="111" name="Shape 111"/>
        <p:cNvGrpSpPr/>
        <p:nvPr/>
      </p:nvGrpSpPr>
      <p:grpSpPr>
        <a:xfrm>
          <a:off x="0" y="0"/>
          <a:ext cx="0" cy="0"/>
          <a:chOff x="0" y="0"/>
          <a:chExt cx="0" cy="0"/>
        </a:xfrm>
      </p:grpSpPr>
      <p:sp>
        <p:nvSpPr>
          <p:cNvPr id="112" name="Google Shape;112;p19"/>
          <p:cNvSpPr txBox="1"/>
          <p:nvPr>
            <p:ph type="title"/>
          </p:nvPr>
        </p:nvSpPr>
        <p:spPr>
          <a:xfrm>
            <a:off x="519900" y="441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Incorrect </a:t>
            </a:r>
            <a:r>
              <a:rPr lang="en">
                <a:latin typeface="Raleway"/>
                <a:ea typeface="Raleway"/>
                <a:cs typeface="Raleway"/>
                <a:sym typeface="Raleway"/>
              </a:rPr>
              <a:t>Data </a:t>
            </a:r>
            <a:endParaRPr>
              <a:latin typeface="Raleway"/>
              <a:ea typeface="Raleway"/>
              <a:cs typeface="Raleway"/>
              <a:sym typeface="Raleway"/>
            </a:endParaRPr>
          </a:p>
        </p:txBody>
      </p:sp>
      <p:sp>
        <p:nvSpPr>
          <p:cNvPr id="113" name="Google Shape;113;p19"/>
          <p:cNvSpPr txBox="1"/>
          <p:nvPr>
            <p:ph idx="1" type="body"/>
          </p:nvPr>
        </p:nvSpPr>
        <p:spPr>
          <a:xfrm>
            <a:off x="519900" y="1200725"/>
            <a:ext cx="3444900" cy="354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Open Sans"/>
                <a:ea typeface="Open Sans"/>
                <a:cs typeface="Open Sans"/>
                <a:sym typeface="Open Sans"/>
              </a:rPr>
              <a:t>After Cleaning</a:t>
            </a:r>
            <a:endParaRPr>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1200"/>
              </a:spcBef>
              <a:spcAft>
                <a:spcPts val="0"/>
              </a:spcAft>
              <a:buNone/>
            </a:pPr>
            <a:r>
              <a:rPr lang="en" sz="1100">
                <a:solidFill>
                  <a:srgbClr val="FFFFFF"/>
                </a:solidFill>
                <a:latin typeface="Open Sans"/>
                <a:ea typeface="Open Sans"/>
                <a:cs typeface="Open Sans"/>
                <a:sym typeface="Open Sans"/>
              </a:rPr>
              <a:t>In this case, we had the ability and the resources to verify with the female respondent. We have corrected the data to list 60 inches.</a:t>
            </a:r>
            <a:endParaRPr sz="1100">
              <a:solidFill>
                <a:srgbClr val="FFFFFF"/>
              </a:solidFill>
              <a:latin typeface="Open Sans"/>
              <a:ea typeface="Open Sans"/>
              <a:cs typeface="Open Sans"/>
              <a:sym typeface="Open Sans"/>
            </a:endParaRPr>
          </a:p>
          <a:p>
            <a:pPr indent="0" lvl="0" marL="0" rtl="0" algn="l">
              <a:spcBef>
                <a:spcPts val="1200"/>
              </a:spcBef>
              <a:spcAft>
                <a:spcPts val="0"/>
              </a:spcAft>
              <a:buNone/>
            </a:pPr>
            <a:r>
              <a:t/>
            </a:r>
            <a:endParaRPr sz="1100">
              <a:solidFill>
                <a:srgbClr val="FFFFFF"/>
              </a:solidFill>
              <a:latin typeface="Open Sans"/>
              <a:ea typeface="Open Sans"/>
              <a:cs typeface="Open Sans"/>
              <a:sym typeface="Open Sans"/>
            </a:endParaRPr>
          </a:p>
          <a:p>
            <a:pPr indent="0" lvl="0" marL="0" rtl="0" algn="l">
              <a:spcBef>
                <a:spcPts val="1200"/>
              </a:spcBef>
              <a:spcAft>
                <a:spcPts val="0"/>
              </a:spcAft>
              <a:buNone/>
            </a:pPr>
            <a:r>
              <a:t/>
            </a:r>
            <a:endParaRPr sz="1100">
              <a:solidFill>
                <a:srgbClr val="FFFFFF"/>
              </a:solidFill>
              <a:latin typeface="Open Sans"/>
              <a:ea typeface="Open Sans"/>
              <a:cs typeface="Open Sans"/>
              <a:sym typeface="Open Sans"/>
            </a:endParaRPr>
          </a:p>
          <a:p>
            <a:pPr indent="0" lvl="0" marL="0" rtl="0" algn="l">
              <a:lnSpc>
                <a:spcPct val="100000"/>
              </a:lnSpc>
              <a:spcBef>
                <a:spcPts val="120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1600"/>
              </a:spcAft>
              <a:buNone/>
            </a:pPr>
            <a:r>
              <a:t/>
            </a:r>
            <a:endParaRPr/>
          </a:p>
        </p:txBody>
      </p:sp>
      <p:pic>
        <p:nvPicPr>
          <p:cNvPr id="114" name="Google Shape;114;p19"/>
          <p:cNvPicPr preferRelativeResize="0"/>
          <p:nvPr/>
        </p:nvPicPr>
        <p:blipFill>
          <a:blip r:embed="rId3">
            <a:alphaModFix/>
          </a:blip>
          <a:stretch>
            <a:fillRect/>
          </a:stretch>
        </p:blipFill>
        <p:spPr>
          <a:xfrm>
            <a:off x="5088875" y="905775"/>
            <a:ext cx="3201200" cy="2989550"/>
          </a:xfrm>
          <a:prstGeom prst="rect">
            <a:avLst/>
          </a:prstGeom>
          <a:noFill/>
          <a:ln>
            <a:noFill/>
          </a:ln>
        </p:spPr>
      </p:pic>
      <p:pic>
        <p:nvPicPr>
          <p:cNvPr id="115" name="Google Shape;115;p19"/>
          <p:cNvPicPr preferRelativeResize="0"/>
          <p:nvPr/>
        </p:nvPicPr>
        <p:blipFill>
          <a:blip r:embed="rId4">
            <a:alphaModFix/>
          </a:blip>
          <a:stretch>
            <a:fillRect/>
          </a:stretch>
        </p:blipFill>
        <p:spPr>
          <a:xfrm>
            <a:off x="8167401" y="203810"/>
            <a:ext cx="661875" cy="662664"/>
          </a:xfrm>
          <a:prstGeom prst="rect">
            <a:avLst/>
          </a:prstGeom>
          <a:noFill/>
          <a:ln>
            <a:noFill/>
          </a:ln>
        </p:spPr>
      </p:pic>
      <p:pic>
        <p:nvPicPr>
          <p:cNvPr id="116" name="Google Shape;116;p19"/>
          <p:cNvPicPr preferRelativeResize="0"/>
          <p:nvPr/>
        </p:nvPicPr>
        <p:blipFill>
          <a:blip r:embed="rId5">
            <a:alphaModFix amt="90000"/>
          </a:blip>
          <a:stretch>
            <a:fillRect/>
          </a:stretch>
        </p:blipFill>
        <p:spPr>
          <a:xfrm>
            <a:off x="8271027" y="4310100"/>
            <a:ext cx="1297973" cy="1283050"/>
          </a:xfrm>
          <a:prstGeom prst="rect">
            <a:avLst/>
          </a:prstGeom>
          <a:noFill/>
          <a:ln>
            <a:noFill/>
          </a:ln>
        </p:spPr>
      </p:pic>
      <p:pic>
        <p:nvPicPr>
          <p:cNvPr id="117" name="Google Shape;117;p19"/>
          <p:cNvPicPr preferRelativeResize="0"/>
          <p:nvPr/>
        </p:nvPicPr>
        <p:blipFill>
          <a:blip r:embed="rId6">
            <a:alphaModFix/>
          </a:blip>
          <a:stretch>
            <a:fillRect/>
          </a:stretch>
        </p:blipFill>
        <p:spPr>
          <a:xfrm>
            <a:off x="186425" y="153550"/>
            <a:ext cx="661877" cy="860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3355"/>
        </a:solidFill>
      </p:bgPr>
    </p:bg>
    <p:spTree>
      <p:nvGrpSpPr>
        <p:cNvPr id="121" name="Shape 121"/>
        <p:cNvGrpSpPr/>
        <p:nvPr/>
      </p:nvGrpSpPr>
      <p:grpSpPr>
        <a:xfrm>
          <a:off x="0" y="0"/>
          <a:ext cx="0" cy="0"/>
          <a:chOff x="0" y="0"/>
          <a:chExt cx="0" cy="0"/>
        </a:xfrm>
      </p:grpSpPr>
      <p:sp>
        <p:nvSpPr>
          <p:cNvPr id="122" name="Google Shape;122;p20"/>
          <p:cNvSpPr txBox="1"/>
          <p:nvPr>
            <p:ph type="title"/>
          </p:nvPr>
        </p:nvSpPr>
        <p:spPr>
          <a:xfrm>
            <a:off x="519900" y="441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Inconsistent</a:t>
            </a:r>
            <a:r>
              <a:rPr lang="en">
                <a:latin typeface="Raleway"/>
                <a:ea typeface="Raleway"/>
                <a:cs typeface="Raleway"/>
                <a:sym typeface="Raleway"/>
              </a:rPr>
              <a:t> Data </a:t>
            </a:r>
            <a:endParaRPr>
              <a:latin typeface="Raleway"/>
              <a:ea typeface="Raleway"/>
              <a:cs typeface="Raleway"/>
              <a:sym typeface="Raleway"/>
            </a:endParaRPr>
          </a:p>
        </p:txBody>
      </p:sp>
      <p:sp>
        <p:nvSpPr>
          <p:cNvPr id="123" name="Google Shape;123;p20"/>
          <p:cNvSpPr txBox="1"/>
          <p:nvPr>
            <p:ph idx="1" type="body"/>
          </p:nvPr>
        </p:nvSpPr>
        <p:spPr>
          <a:xfrm>
            <a:off x="519900" y="1200725"/>
            <a:ext cx="3444900" cy="354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Open Sans"/>
                <a:ea typeface="Open Sans"/>
                <a:cs typeface="Open Sans"/>
                <a:sym typeface="Open Sans"/>
              </a:rPr>
              <a:t>Before Cleaning</a:t>
            </a:r>
            <a:endParaRPr>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1200"/>
              </a:spcBef>
              <a:spcAft>
                <a:spcPts val="0"/>
              </a:spcAft>
              <a:buNone/>
            </a:pPr>
            <a:r>
              <a:rPr lang="en" sz="1100">
                <a:solidFill>
                  <a:srgbClr val="FFFFFF"/>
                </a:solidFill>
                <a:latin typeface="Open Sans"/>
                <a:ea typeface="Open Sans"/>
                <a:cs typeface="Open Sans"/>
                <a:sym typeface="Open Sans"/>
              </a:rPr>
              <a:t>All data in this example is inconsistent. The format for both dates and currency are unstandardized. We need to make decisions. What should the date format be? What should the currency be?</a:t>
            </a:r>
            <a:endParaRPr sz="1100">
              <a:solidFill>
                <a:srgbClr val="FFFFFF"/>
              </a:solidFill>
              <a:latin typeface="Open Sans"/>
              <a:ea typeface="Open Sans"/>
              <a:cs typeface="Open Sans"/>
              <a:sym typeface="Open Sans"/>
            </a:endParaRPr>
          </a:p>
          <a:p>
            <a:pPr indent="0" lvl="0" marL="0" rtl="0" algn="l">
              <a:spcBef>
                <a:spcPts val="1200"/>
              </a:spcBef>
              <a:spcAft>
                <a:spcPts val="0"/>
              </a:spcAft>
              <a:buNone/>
            </a:pPr>
            <a:r>
              <a:t/>
            </a:r>
            <a:endParaRPr sz="1100">
              <a:solidFill>
                <a:srgbClr val="FFFFFF"/>
              </a:solidFill>
              <a:latin typeface="Open Sans"/>
              <a:ea typeface="Open Sans"/>
              <a:cs typeface="Open Sans"/>
              <a:sym typeface="Open Sans"/>
            </a:endParaRPr>
          </a:p>
          <a:p>
            <a:pPr indent="0" lvl="0" marL="0" rtl="0" algn="l">
              <a:spcBef>
                <a:spcPts val="1200"/>
              </a:spcBef>
              <a:spcAft>
                <a:spcPts val="0"/>
              </a:spcAft>
              <a:buNone/>
            </a:pPr>
            <a:r>
              <a:t/>
            </a:r>
            <a:endParaRPr sz="1100">
              <a:solidFill>
                <a:srgbClr val="FFFFFF"/>
              </a:solidFill>
              <a:latin typeface="Open Sans"/>
              <a:ea typeface="Open Sans"/>
              <a:cs typeface="Open Sans"/>
              <a:sym typeface="Open Sans"/>
            </a:endParaRPr>
          </a:p>
          <a:p>
            <a:pPr indent="0" lvl="0" marL="0" rtl="0" algn="l">
              <a:lnSpc>
                <a:spcPct val="100000"/>
              </a:lnSpc>
              <a:spcBef>
                <a:spcPts val="120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1600"/>
              </a:spcAft>
              <a:buNone/>
            </a:pPr>
            <a:r>
              <a:t/>
            </a:r>
            <a:endParaRPr/>
          </a:p>
        </p:txBody>
      </p:sp>
      <p:pic>
        <p:nvPicPr>
          <p:cNvPr id="124" name="Google Shape;124;p20"/>
          <p:cNvPicPr preferRelativeResize="0"/>
          <p:nvPr/>
        </p:nvPicPr>
        <p:blipFill>
          <a:blip r:embed="rId3">
            <a:alphaModFix/>
          </a:blip>
          <a:stretch>
            <a:fillRect/>
          </a:stretch>
        </p:blipFill>
        <p:spPr>
          <a:xfrm>
            <a:off x="5331775" y="940450"/>
            <a:ext cx="2536950" cy="2514100"/>
          </a:xfrm>
          <a:prstGeom prst="rect">
            <a:avLst/>
          </a:prstGeom>
          <a:noFill/>
          <a:ln>
            <a:noFill/>
          </a:ln>
        </p:spPr>
      </p:pic>
      <p:pic>
        <p:nvPicPr>
          <p:cNvPr id="125" name="Google Shape;125;p20"/>
          <p:cNvPicPr preferRelativeResize="0"/>
          <p:nvPr/>
        </p:nvPicPr>
        <p:blipFill>
          <a:blip r:embed="rId4">
            <a:alphaModFix/>
          </a:blip>
          <a:stretch>
            <a:fillRect/>
          </a:stretch>
        </p:blipFill>
        <p:spPr>
          <a:xfrm>
            <a:off x="8167401" y="203810"/>
            <a:ext cx="661875" cy="662664"/>
          </a:xfrm>
          <a:prstGeom prst="rect">
            <a:avLst/>
          </a:prstGeom>
          <a:noFill/>
          <a:ln>
            <a:noFill/>
          </a:ln>
        </p:spPr>
      </p:pic>
      <p:pic>
        <p:nvPicPr>
          <p:cNvPr id="126" name="Google Shape;126;p20"/>
          <p:cNvPicPr preferRelativeResize="0"/>
          <p:nvPr/>
        </p:nvPicPr>
        <p:blipFill>
          <a:blip r:embed="rId5">
            <a:alphaModFix amt="90000"/>
          </a:blip>
          <a:stretch>
            <a:fillRect/>
          </a:stretch>
        </p:blipFill>
        <p:spPr>
          <a:xfrm>
            <a:off x="8271027" y="4310100"/>
            <a:ext cx="1297973" cy="1283050"/>
          </a:xfrm>
          <a:prstGeom prst="rect">
            <a:avLst/>
          </a:prstGeom>
          <a:noFill/>
          <a:ln>
            <a:noFill/>
          </a:ln>
        </p:spPr>
      </p:pic>
      <p:pic>
        <p:nvPicPr>
          <p:cNvPr id="127" name="Google Shape;127;p20"/>
          <p:cNvPicPr preferRelativeResize="0"/>
          <p:nvPr/>
        </p:nvPicPr>
        <p:blipFill>
          <a:blip r:embed="rId6">
            <a:alphaModFix/>
          </a:blip>
          <a:stretch>
            <a:fillRect/>
          </a:stretch>
        </p:blipFill>
        <p:spPr>
          <a:xfrm>
            <a:off x="186425" y="153550"/>
            <a:ext cx="661877" cy="860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3355"/>
        </a:solidFill>
      </p:bgPr>
    </p:bg>
    <p:spTree>
      <p:nvGrpSpPr>
        <p:cNvPr id="131" name="Shape 131"/>
        <p:cNvGrpSpPr/>
        <p:nvPr/>
      </p:nvGrpSpPr>
      <p:grpSpPr>
        <a:xfrm>
          <a:off x="0" y="0"/>
          <a:ext cx="0" cy="0"/>
          <a:chOff x="0" y="0"/>
          <a:chExt cx="0" cy="0"/>
        </a:xfrm>
      </p:grpSpPr>
      <p:sp>
        <p:nvSpPr>
          <p:cNvPr id="132" name="Google Shape;132;p21"/>
          <p:cNvSpPr txBox="1"/>
          <p:nvPr>
            <p:ph type="title"/>
          </p:nvPr>
        </p:nvSpPr>
        <p:spPr>
          <a:xfrm>
            <a:off x="519900" y="441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Inconsistent</a:t>
            </a:r>
            <a:r>
              <a:rPr lang="en">
                <a:latin typeface="Raleway"/>
                <a:ea typeface="Raleway"/>
                <a:cs typeface="Raleway"/>
                <a:sym typeface="Raleway"/>
              </a:rPr>
              <a:t> Data </a:t>
            </a:r>
            <a:endParaRPr>
              <a:latin typeface="Raleway"/>
              <a:ea typeface="Raleway"/>
              <a:cs typeface="Raleway"/>
              <a:sym typeface="Raleway"/>
            </a:endParaRPr>
          </a:p>
        </p:txBody>
      </p:sp>
      <p:sp>
        <p:nvSpPr>
          <p:cNvPr id="133" name="Google Shape;133;p21"/>
          <p:cNvSpPr txBox="1"/>
          <p:nvPr>
            <p:ph idx="1" type="body"/>
          </p:nvPr>
        </p:nvSpPr>
        <p:spPr>
          <a:xfrm>
            <a:off x="519900" y="1200725"/>
            <a:ext cx="3444900" cy="3549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1"/>
                </a:solidFill>
                <a:latin typeface="Open Sans"/>
                <a:ea typeface="Open Sans"/>
                <a:cs typeface="Open Sans"/>
                <a:sym typeface="Open Sans"/>
              </a:rPr>
              <a:t>After Cleaning</a:t>
            </a:r>
            <a:endParaRPr>
              <a:solidFill>
                <a:schemeClr val="dk1"/>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a:solidFill>
                <a:srgbClr val="FFFFFF"/>
              </a:solidFill>
              <a:latin typeface="Open Sans"/>
              <a:ea typeface="Open Sans"/>
              <a:cs typeface="Open Sans"/>
              <a:sym typeface="Open Sans"/>
            </a:endParaRPr>
          </a:p>
          <a:p>
            <a:pPr indent="0" lvl="0" marL="0" rtl="0" algn="l">
              <a:spcBef>
                <a:spcPts val="1200"/>
              </a:spcBef>
              <a:spcAft>
                <a:spcPts val="0"/>
              </a:spcAft>
              <a:buNone/>
            </a:pPr>
            <a:r>
              <a:rPr lang="en" sz="1100">
                <a:solidFill>
                  <a:srgbClr val="FFFFFF"/>
                </a:solidFill>
                <a:latin typeface="Open Sans"/>
                <a:ea typeface="Open Sans"/>
                <a:cs typeface="Open Sans"/>
                <a:sym typeface="Open Sans"/>
              </a:rPr>
              <a:t>We decided to have each date be formatted like MM/DD/YY and the currency to be USD. Therefore, we have converted all dates and amounts to reflect this. Additionally, we have ordered the Order Date column to be most recent to least recent. (There was also a null value that we decided to equal $0!)</a:t>
            </a:r>
            <a:endParaRPr sz="1100">
              <a:solidFill>
                <a:srgbClr val="FFFFFF"/>
              </a:solidFill>
              <a:latin typeface="Open Sans"/>
              <a:ea typeface="Open Sans"/>
              <a:cs typeface="Open Sans"/>
              <a:sym typeface="Open Sans"/>
            </a:endParaRPr>
          </a:p>
          <a:p>
            <a:pPr indent="0" lvl="0" marL="0" rtl="0" algn="l">
              <a:spcBef>
                <a:spcPts val="1200"/>
              </a:spcBef>
              <a:spcAft>
                <a:spcPts val="0"/>
              </a:spcAft>
              <a:buNone/>
            </a:pPr>
            <a:r>
              <a:t/>
            </a:r>
            <a:endParaRPr sz="1100">
              <a:solidFill>
                <a:srgbClr val="FFFFFF"/>
              </a:solidFill>
              <a:latin typeface="Open Sans"/>
              <a:ea typeface="Open Sans"/>
              <a:cs typeface="Open Sans"/>
              <a:sym typeface="Open Sans"/>
            </a:endParaRPr>
          </a:p>
          <a:p>
            <a:pPr indent="0" lvl="0" marL="0" rtl="0" algn="l">
              <a:spcBef>
                <a:spcPts val="1200"/>
              </a:spcBef>
              <a:spcAft>
                <a:spcPts val="0"/>
              </a:spcAft>
              <a:buNone/>
            </a:pPr>
            <a:r>
              <a:t/>
            </a:r>
            <a:endParaRPr sz="1100">
              <a:solidFill>
                <a:srgbClr val="FFFFFF"/>
              </a:solidFill>
              <a:latin typeface="Open Sans"/>
              <a:ea typeface="Open Sans"/>
              <a:cs typeface="Open Sans"/>
              <a:sym typeface="Open Sans"/>
            </a:endParaRPr>
          </a:p>
          <a:p>
            <a:pPr indent="0" lvl="0" marL="0" rtl="0" algn="l">
              <a:spcBef>
                <a:spcPts val="1200"/>
              </a:spcBef>
              <a:spcAft>
                <a:spcPts val="0"/>
              </a:spcAft>
              <a:buNone/>
            </a:pPr>
            <a:r>
              <a:t/>
            </a:r>
            <a:endParaRPr sz="1100">
              <a:solidFill>
                <a:srgbClr val="FFFFFF"/>
              </a:solidFill>
              <a:latin typeface="Open Sans"/>
              <a:ea typeface="Open Sans"/>
              <a:cs typeface="Open Sans"/>
              <a:sym typeface="Open Sans"/>
            </a:endParaRPr>
          </a:p>
          <a:p>
            <a:pPr indent="0" lvl="0" marL="0" rtl="0" algn="l">
              <a:lnSpc>
                <a:spcPct val="100000"/>
              </a:lnSpc>
              <a:spcBef>
                <a:spcPts val="120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1600"/>
              </a:spcAft>
              <a:buNone/>
            </a:pPr>
            <a:r>
              <a:t/>
            </a:r>
            <a:endParaRPr/>
          </a:p>
        </p:txBody>
      </p:sp>
      <p:pic>
        <p:nvPicPr>
          <p:cNvPr id="134" name="Google Shape;134;p21"/>
          <p:cNvPicPr preferRelativeResize="0"/>
          <p:nvPr/>
        </p:nvPicPr>
        <p:blipFill>
          <a:blip r:embed="rId3">
            <a:alphaModFix/>
          </a:blip>
          <a:stretch>
            <a:fillRect/>
          </a:stretch>
        </p:blipFill>
        <p:spPr>
          <a:xfrm>
            <a:off x="5253700" y="1017725"/>
            <a:ext cx="2554250" cy="2531225"/>
          </a:xfrm>
          <a:prstGeom prst="rect">
            <a:avLst/>
          </a:prstGeom>
          <a:noFill/>
          <a:ln>
            <a:noFill/>
          </a:ln>
        </p:spPr>
      </p:pic>
      <p:pic>
        <p:nvPicPr>
          <p:cNvPr id="135" name="Google Shape;135;p21"/>
          <p:cNvPicPr preferRelativeResize="0"/>
          <p:nvPr/>
        </p:nvPicPr>
        <p:blipFill>
          <a:blip r:embed="rId4">
            <a:alphaModFix/>
          </a:blip>
          <a:stretch>
            <a:fillRect/>
          </a:stretch>
        </p:blipFill>
        <p:spPr>
          <a:xfrm>
            <a:off x="8167401" y="203810"/>
            <a:ext cx="661875" cy="662664"/>
          </a:xfrm>
          <a:prstGeom prst="rect">
            <a:avLst/>
          </a:prstGeom>
          <a:noFill/>
          <a:ln>
            <a:noFill/>
          </a:ln>
        </p:spPr>
      </p:pic>
      <p:pic>
        <p:nvPicPr>
          <p:cNvPr id="136" name="Google Shape;136;p21"/>
          <p:cNvPicPr preferRelativeResize="0"/>
          <p:nvPr/>
        </p:nvPicPr>
        <p:blipFill>
          <a:blip r:embed="rId5">
            <a:alphaModFix amt="90000"/>
          </a:blip>
          <a:stretch>
            <a:fillRect/>
          </a:stretch>
        </p:blipFill>
        <p:spPr>
          <a:xfrm>
            <a:off x="8271027" y="4310100"/>
            <a:ext cx="1297973" cy="1283050"/>
          </a:xfrm>
          <a:prstGeom prst="rect">
            <a:avLst/>
          </a:prstGeom>
          <a:noFill/>
          <a:ln>
            <a:noFill/>
          </a:ln>
        </p:spPr>
      </p:pic>
      <p:pic>
        <p:nvPicPr>
          <p:cNvPr id="137" name="Google Shape;137;p21"/>
          <p:cNvPicPr preferRelativeResize="0"/>
          <p:nvPr/>
        </p:nvPicPr>
        <p:blipFill>
          <a:blip r:embed="rId6">
            <a:alphaModFix/>
          </a:blip>
          <a:stretch>
            <a:fillRect/>
          </a:stretch>
        </p:blipFill>
        <p:spPr>
          <a:xfrm>
            <a:off x="186425" y="153550"/>
            <a:ext cx="661877" cy="860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